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1A30CF-1D4B-46A7-9988-81D33C3879E3}">
  <a:tblStyle styleId="{891A30CF-1D4B-46A7-9988-81D33C3879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29f6b47c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29f6b47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82091ca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82091ca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82091cab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82091cab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29f6b47c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129f6b47c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2a17796a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2a17796a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82091cab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82091cab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086b8a9f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086b8a9f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086b8a9f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1086b8a9f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086b8a9f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086b8a9f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29f6b47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29f6b47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064faed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064faed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82091ca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82091ca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82091cab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82091cab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82091cab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82091cab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064faed8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064faed8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086b8a9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086b8a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hyperlink" Target="https://twitter.com/hololivetv/status/1623187762391445504?ref_src=twsrc%5Etfw%7Ctwcamp%5Etweetembed%7Ctwterm%5E1623194783983484928%7Ctwgr%5E585ea48a73348d3ff6a1d4042327a185a80e0302%7Ctwcon%5Es3_&amp;ref_url=https%3A%2F%2Fgame.udn.com%2Fgame%2Fstory%2F122089%2F6958248" TargetMode="External"/><Relationship Id="rId5" Type="http://schemas.openxmlformats.org/officeDocument/2006/relationships/hyperlink" Target="https://hololivepro.com/terms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hyperlink" Target="https://www.famitsu.com/images/000/255/330/6236b2e668182.ht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hyperlink" Target="https://www.youtube.com/watch?v=LPEtSG-FwcE&amp;t=22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11" Type="http://schemas.openxmlformats.org/officeDocument/2006/relationships/image" Target="../media/image1.png"/><Relationship Id="rId10" Type="http://schemas.openxmlformats.org/officeDocument/2006/relationships/image" Target="../media/image8.jpg"/><Relationship Id="rId9" Type="http://schemas.openxmlformats.org/officeDocument/2006/relationships/image" Target="../media/image25.png"/><Relationship Id="rId5" Type="http://schemas.openxmlformats.org/officeDocument/2006/relationships/image" Target="../media/image5.jpg"/><Relationship Id="rId6" Type="http://schemas.openxmlformats.org/officeDocument/2006/relationships/image" Target="../media/image11.jpg"/><Relationship Id="rId7" Type="http://schemas.openxmlformats.org/officeDocument/2006/relationships/image" Target="../media/image3.jpg"/><Relationship Id="rId8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hyperlink" Target="https://twitter.com/hololivetv/status/1623187762391445504?ref_src=twsrc%5Etfw%7Ctwcamp%5Etweetembed%7Ctwterm%5E1623194783983484928%7Ctwgr%5E585ea48a73348d3ff6a1d4042327a185a80e0302%7Ctwcon%5Es3_&amp;ref_url=https%3A%2F%2Fgame.udn.com%2Fgame%2Fstory%2F122089%2F6958248" TargetMode="External"/><Relationship Id="rId5" Type="http://schemas.openxmlformats.org/officeDocument/2006/relationships/hyperlink" Target="https://hololivepro.com/term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news.qoo-app.com/post/300594/hololive-en-cafe" TargetMode="External"/><Relationship Id="rId4" Type="http://schemas.openxmlformats.org/officeDocument/2006/relationships/hyperlink" Target="https://news.qoo-app.com/post/300594/hololive-en-cafe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s://www.4gamers.com.tw/news/detail/57213/hololive-en-pop-up-cafe-unboxing" TargetMode="External"/><Relationship Id="rId7" Type="http://schemas.openxmlformats.org/officeDocument/2006/relationships/hyperlink" Target="https://playboard.co/en/youtube-ranking/most-superchatted-v-tuber-channels-in-japan-yearly?period=160945920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w.news.yahoo.com/news/ff40%E8%8A%B1%E5%8D%9A%E7%88%AD%E8%B1%94%E9%A4%A8%E7%99%BB%E5%A0%B4-%E7%8F%BE%E5%A0%B4%E7%A0%B4%E5%8D%83%E4%BA%BA%E6%8E%92%E9%9A%8A-%E6%97%A5%E6%9C%AC%E7%A5%9E%E7%B4%9Acoser-%E4%BC%8A%E7%B9%94%E8%90%8C-1%E9%BB%9E%E7%8F%BE%E8%BA%AB-030513264.html" TargetMode="External"/><Relationship Id="rId4" Type="http://schemas.openxmlformats.org/officeDocument/2006/relationships/hyperlink" Target="https://tw.sports.yahoo.com/news/%E5%A5%BD%E6%83%B3%E5%8E%BB%E9%80%99%E4%BA%9B%E5%9C%B0%E6%96%B9%E7%9C%8B%E7%9C%8B-%E5%A4%96%E5%9C%8B%E4%BA%BA%E5%96%9C%E6%84%9B%E7%9A%84%E6%97%A5%E6%9C%AC%E5%8B%95%E6%BC%AB%E5%A0%B4%E6%99%AF-%E7%BE%8E%E9%A3%9F-%E8%81%96%E5%9C%B0%E5%B7%A1%E7%A6%AE%E5%9C%B0%E9%BB%9E-003000585.html" TargetMode="External"/><Relationship Id="rId9" Type="http://schemas.openxmlformats.org/officeDocument/2006/relationships/hyperlink" Target="https://www.japaholic.com/tw/article/detail/925867-%E5%8E%BB%E4%B8%8B%E5%8C%97%E6%BE%A4%E6%9C%9D%E8%81%96%E3%80%8A%E5%AD%A4%E7%8D%A8%E6%90%96%E6%BB%BE%E3%80%8B%E5%8F%96%E6%99%AF%E5%9C%B0%EF%BC%81STARRY%E7%9A%84%E5%8E%9F%E5%9E%8B%E8%88%87%E8%A1%97%E9%A0%AD%E9%A2%A8%E6%99%AF%E4%BD%A0%E9%83%BD%E7%8C%9C%E5%88%B0%E5%9C%A8%E5%93%AA%E4%BA%86%E5%97%8E%EF%BC%9F" TargetMode="External"/><Relationship Id="rId5" Type="http://schemas.openxmlformats.org/officeDocument/2006/relationships/hyperlink" Target="https://www.4gamers.com.tw/news/detail/55881/vtuber-has-the-most-booths-at-c101" TargetMode="External"/><Relationship Id="rId6" Type="http://schemas.openxmlformats.org/officeDocument/2006/relationships/image" Target="../media/image13.png"/><Relationship Id="rId7" Type="http://schemas.openxmlformats.org/officeDocument/2006/relationships/hyperlink" Target="https://tw.news.yahoo.com/news/ff40%E8%8A%B1%E5%8D%9A%E7%88%AD%E8%B1%94%E9%A4%A8%E7%99%BB%E5%A0%B4-%E7%8F%BE%E5%A0%B4%E7%A0%B4%E5%8D%83%E4%BA%BA%E6%8E%92%E9%9A%8A-%E6%97%A5%E6%9C%AC%E7%A5%9E%E7%B4%9Acoser-%E4%BC%8A%E7%B9%94%E8%90%8C-1%E9%BB%9E%E7%8F%BE%E8%BA%AB-030513264.html" TargetMode="External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65700" y="979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AI應用班 112_01期_04組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宅經濟 - 互動觀光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1731175" y="929200"/>
            <a:ext cx="5681645" cy="3879525"/>
            <a:chOff x="1731175" y="929200"/>
            <a:chExt cx="5681645" cy="3879525"/>
          </a:xfrm>
        </p:grpSpPr>
        <p:pic>
          <p:nvPicPr>
            <p:cNvPr id="56" name="Google Shape;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1175" y="929200"/>
              <a:ext cx="5681645" cy="319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 txBox="1"/>
            <p:nvPr/>
          </p:nvSpPr>
          <p:spPr>
            <a:xfrm>
              <a:off x="1731175" y="434702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 u="sng">
                  <a:solidFill>
                    <a:srgbClr val="FFD966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圖片來源: 官方twitter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 u="sng">
                  <a:solidFill>
                    <a:srgbClr val="FFD966"/>
                  </a:solidFill>
                  <a:latin typeface="Calibri"/>
                  <a:ea typeface="Calibri"/>
                  <a:cs typeface="Calibri"/>
                  <a:sym typeface="Calibri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Hololive 二次運用著作權相關規則說明</a:t>
              </a:r>
              <a:endParaRPr/>
            </a:p>
          </p:txBody>
        </p:sp>
      </p:grp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2632800" y="2356200"/>
            <a:ext cx="387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模式與架構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200"/>
            <a:ext cx="4438174" cy="266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0" y="3064575"/>
            <a:ext cx="20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圖片來源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0" y="0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機器人模式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6888" y="1104100"/>
            <a:ext cx="756000" cy="7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4238" y="1117875"/>
            <a:ext cx="756000" cy="7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5150" y="1117875"/>
            <a:ext cx="756000" cy="75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3"/>
          <p:cNvCxnSpPr/>
          <p:nvPr/>
        </p:nvCxnSpPr>
        <p:spPr>
          <a:xfrm>
            <a:off x="4503575" y="818775"/>
            <a:ext cx="85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3"/>
          <p:cNvCxnSpPr/>
          <p:nvPr/>
        </p:nvCxnSpPr>
        <p:spPr>
          <a:xfrm>
            <a:off x="6189688" y="832550"/>
            <a:ext cx="85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3"/>
          <p:cNvCxnSpPr/>
          <p:nvPr/>
        </p:nvCxnSpPr>
        <p:spPr>
          <a:xfrm>
            <a:off x="7868275" y="832550"/>
            <a:ext cx="85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3"/>
          <p:cNvSpPr txBox="1"/>
          <p:nvPr/>
        </p:nvSpPr>
        <p:spPr>
          <a:xfrm>
            <a:off x="4473425" y="386425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好可愛唷!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129388" y="40020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恩喔真的...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7768925" y="400200"/>
            <a:ext cx="110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我看看是誰。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23"/>
          <p:cNvCxnSpPr/>
          <p:nvPr/>
        </p:nvCxnSpPr>
        <p:spPr>
          <a:xfrm rot="10800000">
            <a:off x="7351775" y="2122075"/>
            <a:ext cx="85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3"/>
          <p:cNvCxnSpPr/>
          <p:nvPr/>
        </p:nvCxnSpPr>
        <p:spPr>
          <a:xfrm rot="10800000">
            <a:off x="5710863" y="2122075"/>
            <a:ext cx="85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3"/>
          <p:cNvCxnSpPr/>
          <p:nvPr/>
        </p:nvCxnSpPr>
        <p:spPr>
          <a:xfrm rot="10800000">
            <a:off x="4328000" y="2108300"/>
            <a:ext cx="85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3"/>
          <p:cNvSpPr txBox="1"/>
          <p:nvPr/>
        </p:nvSpPr>
        <p:spPr>
          <a:xfrm>
            <a:off x="7454425" y="2307150"/>
            <a:ext cx="110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夏色 まつり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Age: 16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Hight: 1.52 m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DOB: 7/22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5710863" y="2307150"/>
            <a:ext cx="121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諾, 你的新老婆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4328000" y="2293375"/>
            <a:ext cx="110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行!</a:t>
            </a:r>
            <a:b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我兒子的學費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拿去斗內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83" name="Google Shape;183;p23"/>
          <p:cNvGrpSpPr/>
          <p:nvPr/>
        </p:nvGrpSpPr>
        <p:grpSpPr>
          <a:xfrm>
            <a:off x="1553050" y="3369150"/>
            <a:ext cx="7508100" cy="1397300"/>
            <a:chOff x="0" y="3369150"/>
            <a:chExt cx="7508100" cy="1397300"/>
          </a:xfrm>
        </p:grpSpPr>
        <p:sp>
          <p:nvSpPr>
            <p:cNvPr id="184" name="Google Shape;184;p23"/>
            <p:cNvSpPr txBox="1"/>
            <p:nvPr/>
          </p:nvSpPr>
          <p:spPr>
            <a:xfrm>
              <a:off x="0" y="3719750"/>
              <a:ext cx="75081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●"/>
              </a:pPr>
              <a:r>
                <a:rPr lang="zh-TW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詢問 LineBot 特定場地中, 有多少位 Vtuber 等待被識別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●"/>
              </a:pPr>
              <a:r>
                <a:rPr lang="zh-TW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識別 A_Vtuber 後, 可獲得 A_Vtuber 特定聲音 or 圖片 or both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●"/>
              </a:pPr>
              <a:r>
                <a:rPr lang="zh-TW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詢問 LineBot 已蒐集哪些 Vtuber / 還有哪些 Vtuber 尚未被蒐集到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●"/>
              </a:pPr>
              <a:r>
                <a:rPr lang="zh-TW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全部蒐集完成後, 可獲得特定獎勵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3"/>
            <p:cNvSpPr txBox="1"/>
            <p:nvPr/>
          </p:nvSpPr>
          <p:spPr>
            <a:xfrm>
              <a:off x="0" y="3369150"/>
              <a:ext cx="183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使用者模式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/>
        </p:nvSpPr>
        <p:spPr>
          <a:xfrm>
            <a:off x="0" y="0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架構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1" name="Google Shape;191;p24"/>
          <p:cNvGraphicFramePr/>
          <p:nvPr/>
        </p:nvGraphicFramePr>
        <p:xfrm>
          <a:off x="2946425" y="4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{891A30CF-1D4B-46A7-9988-81D33C3879E3}</a:tableStyleId>
              </a:tblPr>
              <a:tblGrid>
                <a:gridCol w="1877075"/>
                <a:gridCol w="1877075"/>
              </a:tblGrid>
              <a:tr h="39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GCP Server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9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 BOT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Deploy on GCP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YOLO (V7, tensorflow)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base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Firestore or MongoDB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visualize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matplotlib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2" name="Google Shape;192;p24"/>
          <p:cNvGraphicFramePr/>
          <p:nvPr/>
        </p:nvGraphicFramePr>
        <p:xfrm>
          <a:off x="2946925" y="285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{891A30CF-1D4B-46A7-9988-81D33C3879E3}</a:tableStyleId>
              </a:tblPr>
              <a:tblGrid>
                <a:gridCol w="1876575"/>
                <a:gridCol w="1876575"/>
              </a:tblGrid>
              <a:tr h="39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Server (back up only)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9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 BOT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Deploy on GCP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YOLO (V7, tensorflow)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base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MYSQL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visualize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matplotlib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194" name="Google Shape;194;p24"/>
          <p:cNvGraphicFramePr/>
          <p:nvPr/>
        </p:nvGraphicFramePr>
        <p:xfrm>
          <a:off x="7119850" y="237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{891A30CF-1D4B-46A7-9988-81D33C3879E3}</a:tableStyleId>
              </a:tblPr>
              <a:tblGrid>
                <a:gridCol w="1901300"/>
              </a:tblGrid>
              <a:tr h="39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Tableau (for manage only)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95" name="Google Shape;195;p24"/>
          <p:cNvCxnSpPr/>
          <p:nvPr/>
        </p:nvCxnSpPr>
        <p:spPr>
          <a:xfrm>
            <a:off x="6700575" y="1739175"/>
            <a:ext cx="1332900" cy="557400"/>
          </a:xfrm>
          <a:prstGeom prst="bentConnector3">
            <a:avLst>
              <a:gd fmla="val 9943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4"/>
          <p:cNvCxnSpPr/>
          <p:nvPr/>
        </p:nvCxnSpPr>
        <p:spPr>
          <a:xfrm rot="-5400000">
            <a:off x="6710100" y="2868800"/>
            <a:ext cx="1332900" cy="1317900"/>
          </a:xfrm>
          <a:prstGeom prst="bentConnector3">
            <a:avLst>
              <a:gd fmla="val -565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24"/>
          <p:cNvGrpSpPr/>
          <p:nvPr/>
        </p:nvGrpSpPr>
        <p:grpSpPr>
          <a:xfrm>
            <a:off x="325725" y="749525"/>
            <a:ext cx="1491000" cy="3465025"/>
            <a:chOff x="325725" y="749525"/>
            <a:chExt cx="1491000" cy="3465025"/>
          </a:xfrm>
        </p:grpSpPr>
        <p:sp>
          <p:nvSpPr>
            <p:cNvPr id="198" name="Google Shape;198;p24"/>
            <p:cNvSpPr/>
            <p:nvPr/>
          </p:nvSpPr>
          <p:spPr>
            <a:xfrm>
              <a:off x="325725" y="2768550"/>
              <a:ext cx="1491000" cy="1446000"/>
            </a:xfrm>
            <a:prstGeom prst="ellipse">
              <a:avLst/>
            </a:prstGeom>
            <a:solidFill>
              <a:srgbClr val="45818E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dk1"/>
                  </a:solidFill>
                </a:rPr>
                <a:t>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325725" y="749525"/>
              <a:ext cx="1491000" cy="1446000"/>
            </a:xfrm>
            <a:prstGeom prst="ellipse">
              <a:avLst/>
            </a:prstGeom>
            <a:solidFill>
              <a:srgbClr val="45818E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dk1"/>
                  </a:solidFill>
                </a:rPr>
                <a:t>Youtube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200" name="Google Shape;200;p24"/>
            <p:cNvCxnSpPr/>
            <p:nvPr/>
          </p:nvCxnSpPr>
          <p:spPr>
            <a:xfrm>
              <a:off x="1084600" y="2371750"/>
              <a:ext cx="0" cy="188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2632800" y="2325450"/>
            <a:ext cx="387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分工, 風險, 暫定時程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/>
        </p:nvSpPr>
        <p:spPr>
          <a:xfrm>
            <a:off x="0" y="0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暫定分工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7018825" y="1114125"/>
            <a:ext cx="16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4" name="Google Shape;214;p26"/>
          <p:cNvGraphicFramePr/>
          <p:nvPr/>
        </p:nvGraphicFramePr>
        <p:xfrm>
          <a:off x="154288" y="44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{891A30CF-1D4B-46A7-9988-81D33C3879E3}</a:tableStyleId>
              </a:tblPr>
              <a:tblGrid>
                <a:gridCol w="974625"/>
                <a:gridCol w="974625"/>
                <a:gridCol w="974625"/>
                <a:gridCol w="974625"/>
                <a:gridCol w="974625"/>
                <a:gridCol w="974625"/>
                <a:gridCol w="974625"/>
                <a:gridCol w="974625"/>
                <a:gridCol w="974625"/>
              </a:tblGrid>
              <a:tr h="55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資料蒐集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Model_1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YOLO7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Model_2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optimizer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Flask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Visualize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GCP server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 Bot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flow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 子勳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 重誼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 建智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 昭廷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 昭蓉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 鴻銘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" name="Google Shape;215;p26"/>
          <p:cNvSpPr txBox="1"/>
          <p:nvPr/>
        </p:nvSpPr>
        <p:spPr>
          <a:xfrm>
            <a:off x="154300" y="4525550"/>
            <a:ext cx="30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之後會再依照實係工作情形調整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0" y="0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潛在風險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209875" y="748400"/>
            <a:ext cx="46767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data 為 Vtuber </a:t>
            </a: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的平面影像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由於辨識標的是: 現實世界中人形立牌, 周邊商品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材質不同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  可能導致辨識錯誤率較高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 database 串接資料到 Tableau,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由於使用的是免費版本的 Tableu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  不確定使用程度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5" y="748400"/>
            <a:ext cx="3182102" cy="196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3088300"/>
            <a:ext cx="4119351" cy="13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90525" y="4472825"/>
            <a:ext cx="20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u="sng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數據來源: Youtube channel 數據實驗室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0" y="0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暫定時程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2770500" y="516900"/>
            <a:ext cx="4120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初步資料蒐集	- - - - - - - - -   4/5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初步辨識模型	</a:t>
            </a: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- - - - - - - -   </a:t>
            </a: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4/8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資料蒐集 due day    - - - - - - -   4/12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識別模型 </a:t>
            </a:r>
            <a:r>
              <a:rPr lang="zh-TW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day</a:t>
            </a: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- - - - - -   4/20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Bot                      - - - - - - -   4/20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識別模型 due day    </a:t>
            </a: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- - - - - -   </a:t>
            </a: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4/28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 server due day  - - - - - - -   4/28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Tableau due day        - - - - - - -   5/5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visulize due day - - - - - -    5/5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 test   - - - - - - - - - - - - - -    5/5, 10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優化,  緩衝    - - - - - - - - - - - -    5/12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3378150" y="2325450"/>
            <a:ext cx="238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感謝各位, 加油 !!!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4"/>
          <p:cNvGrpSpPr/>
          <p:nvPr/>
        </p:nvGrpSpPr>
        <p:grpSpPr>
          <a:xfrm>
            <a:off x="165700" y="97900"/>
            <a:ext cx="6232550" cy="4248300"/>
            <a:chOff x="165700" y="97900"/>
            <a:chExt cx="6232550" cy="4248300"/>
          </a:xfrm>
        </p:grpSpPr>
        <p:sp>
          <p:nvSpPr>
            <p:cNvPr id="64" name="Google Shape;64;p14"/>
            <p:cNvSpPr txBox="1"/>
            <p:nvPr/>
          </p:nvSpPr>
          <p:spPr>
            <a:xfrm>
              <a:off x="165700" y="97900"/>
              <a:ext cx="3000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Tibame AI應用班 112_01期_04組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宅經濟 - 互動觀光 - </a:t>
              </a:r>
              <a:r>
                <a:rPr lang="zh-TW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大綱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 txBox="1"/>
            <p:nvPr/>
          </p:nvSpPr>
          <p:spPr>
            <a:xfrm>
              <a:off x="2745750" y="929200"/>
              <a:ext cx="3652500" cy="34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●"/>
              </a:pPr>
              <a:r>
                <a:rPr lang="zh-TW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設計構思 -------------------------   P4 - P7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●"/>
              </a:pPr>
              <a:r>
                <a:rPr lang="zh-TW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應用 -------------------------------   P8 - P9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●"/>
              </a:pPr>
              <a:r>
                <a:rPr lang="zh-TW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使用者模式 ---------------------   P11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●"/>
              </a:pPr>
              <a:r>
                <a:rPr lang="zh-TW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架構 -------------------------------  P12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●"/>
              </a:pPr>
              <a:r>
                <a:rPr lang="zh-TW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分工 -------------------------------  P14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●"/>
              </a:pPr>
              <a:r>
                <a:rPr lang="zh-TW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潛在風險 ------------------------   P15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●"/>
              </a:pPr>
              <a:r>
                <a:rPr lang="zh-TW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暫定時程 ------------------------   P16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2632800" y="2356200"/>
            <a:ext cx="387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設計構思與應用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蒐集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25" y="568375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525" y="568375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6075" y="568375"/>
            <a:ext cx="126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771425" y="998275"/>
            <a:ext cx="8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郵票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642525" y="998275"/>
            <a:ext cx="8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集郵冊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7896075" y="998275"/>
            <a:ext cx="8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集郵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5827109" y="1196284"/>
            <a:ext cx="501000" cy="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425" y="2072625"/>
            <a:ext cx="1260000" cy="12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2530" y="2072625"/>
            <a:ext cx="1260001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6078" y="2072625"/>
            <a:ext cx="1260001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771425" y="2502525"/>
            <a:ext cx="87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印章 &amp;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本本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642525" y="2502525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東京印章集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7896075" y="2502525"/>
            <a:ext cx="1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台灣</a:t>
            </a:r>
            <a:r>
              <a:rPr lang="zh-TW">
                <a:solidFill>
                  <a:schemeClr val="dk1"/>
                </a:solidFill>
              </a:rPr>
              <a:t>印章集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1" name="Google Shape;91;p16"/>
          <p:cNvCxnSpPr/>
          <p:nvPr/>
        </p:nvCxnSpPr>
        <p:spPr>
          <a:xfrm>
            <a:off x="5827109" y="2700534"/>
            <a:ext cx="501000" cy="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" name="Google Shape;9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8513" y="3543100"/>
            <a:ext cx="1440000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/>
          <p:nvPr/>
        </p:nvCxnSpPr>
        <p:spPr>
          <a:xfrm>
            <a:off x="5827109" y="4261009"/>
            <a:ext cx="501000" cy="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" name="Google Shape;9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25" y="3633100"/>
            <a:ext cx="126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771425" y="4063000"/>
            <a:ext cx="8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我是誰?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82523" y="3400450"/>
            <a:ext cx="972000" cy="17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354525" y="4063000"/>
            <a:ext cx="8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皮卡丘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7949175" y="4063000"/>
            <a:ext cx="10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"</a:t>
            </a:r>
            <a:r>
              <a:rPr lang="zh-TW">
                <a:solidFill>
                  <a:schemeClr val="dk1"/>
                </a:solidFill>
              </a:rPr>
              <a:t>抓" 起來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804450" y="3831325"/>
            <a:ext cx="54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</a:rPr>
              <a:t>辨識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7"/>
          <p:cNvGrpSpPr/>
          <p:nvPr/>
        </p:nvGrpSpPr>
        <p:grpSpPr>
          <a:xfrm>
            <a:off x="3594176" y="1370485"/>
            <a:ext cx="5549831" cy="3773016"/>
            <a:chOff x="1731175" y="929200"/>
            <a:chExt cx="5681645" cy="3894525"/>
          </a:xfrm>
        </p:grpSpPr>
        <p:pic>
          <p:nvPicPr>
            <p:cNvPr id="106" name="Google Shape;10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31175" y="929200"/>
              <a:ext cx="5681645" cy="319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7"/>
            <p:cNvSpPr txBox="1"/>
            <p:nvPr/>
          </p:nvSpPr>
          <p:spPr>
            <a:xfrm>
              <a:off x="1731175" y="4347025"/>
              <a:ext cx="30000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 u="sng">
                  <a:solidFill>
                    <a:srgbClr val="FFD966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圖片來源: 官方twitter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 u="sng">
                  <a:solidFill>
                    <a:srgbClr val="FFD966"/>
                  </a:solidFill>
                  <a:latin typeface="Calibri"/>
                  <a:ea typeface="Calibri"/>
                  <a:cs typeface="Calibri"/>
                  <a:sym typeface="Calibri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Hololive 二次運用著作權相關規則說明</a:t>
              </a:r>
              <a:endParaRPr/>
            </a:p>
          </p:txBody>
        </p:sp>
      </p:grpSp>
      <p:sp>
        <p:nvSpPr>
          <p:cNvPr id="108" name="Google Shape;108;p17"/>
          <p:cNvSpPr txBox="1"/>
          <p:nvPr/>
        </p:nvSpPr>
        <p:spPr>
          <a:xfrm>
            <a:off x="2474700" y="172775"/>
            <a:ext cx="419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要 "抓" 的對象 : Vtuber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41125" y="1340050"/>
            <a:ext cx="2967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Youtube : </a:t>
            </a:r>
            <a:r>
              <a:rPr lang="zh-TW">
                <a:solidFill>
                  <a:schemeClr val="dk1"/>
                </a:solidFill>
              </a:rPr>
              <a:t>影音串流平台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Youtuber : 在youtube上, 提供影片,直播活動的人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Vtuber 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youtuber的一種。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但呈現在觀眾面前的形象,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是畫家透過live2D技術, 畫出來的虛擬人物。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簡單理解: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多啦A夢裡的胖虎, 在youtube上, 開演唱會, 提供大家 "娛樂"。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0" y="1003663"/>
            <a:ext cx="91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Hololive EN</a:t>
            </a:r>
            <a:r>
              <a:rPr lang="zh-TW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將於3月推出合作咖啡廳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419175"/>
            <a:ext cx="5193725" cy="327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0" y="4691225"/>
            <a:ext cx="197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圖片來源</a:t>
            </a:r>
            <a:endParaRPr sz="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5193725" y="1343875"/>
            <a:ext cx="3682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宅經濟的規模龐大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 日本前10 Vtuber 收益總和 NTD 3E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(數據來源)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Hololive 母公司 於日本證交所上市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展覽, 聖地巡禮, 主題餐廳 (咖啡廳) ….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互動性有限!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目標: 增強互動性!!!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783400" y="180300"/>
            <a:ext cx="357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為什麼要"抓"Vtuber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165700" y="864300"/>
            <a:ext cx="43077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設計概念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粉絲 本來就會與 Vtuber 立牌拍照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加深 -&gt; 讓粉絲能夠透過 LineBot 辨識, 蒐集 Vtuber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辨識標的: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人形立牌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中型的壓克力牌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掛軸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互動性: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不同的服裝(特典)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蒐集到定量後，可聽取特殊語音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或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蒐集到定量後，可看到特殊畫面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商業: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立牌可引導, 分散人流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某動漫流行後，持續擴增資料庫即可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450" y="871789"/>
            <a:ext cx="2404550" cy="42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2783400" y="172775"/>
            <a:ext cx="357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如何增強互動性?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-30125" y="929200"/>
            <a:ext cx="914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"近萬人" 擠爆FF40開拓動漫祭</a:t>
            </a:r>
            <a:r>
              <a:rPr lang="zh-TW" sz="1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</a:t>
            </a:r>
            <a:r>
              <a:rPr lang="zh-TW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外國人喜愛的動漫場景 聖地巡禮地點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日本 2022冬季 Comic market,  Vtuber同人展 “攤位數破千</a:t>
            </a:r>
            <a:r>
              <a:rPr lang="zh-TW" sz="1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3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527025"/>
            <a:ext cx="4243339" cy="28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0" y="4421425"/>
            <a:ext cx="197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圖片來源</a:t>
            </a:r>
            <a:endParaRPr sz="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0000" y="1527018"/>
            <a:ext cx="4824000" cy="271315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4320000" y="4240175"/>
            <a:ext cx="247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圖片來源</a:t>
            </a:r>
            <a:endParaRPr sz="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2760900" y="142650"/>
            <a:ext cx="3622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有互動性後，如何應用?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2687550" y="4495425"/>
            <a:ext cx="15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引導, 分散人流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588200" y="4495425"/>
            <a:ext cx="15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延長停留時間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1"/>
          <p:cNvGrpSpPr/>
          <p:nvPr/>
        </p:nvGrpSpPr>
        <p:grpSpPr>
          <a:xfrm>
            <a:off x="450750" y="0"/>
            <a:ext cx="8242501" cy="5143500"/>
            <a:chOff x="450750" y="0"/>
            <a:chExt cx="8242501" cy="5143500"/>
          </a:xfrm>
        </p:grpSpPr>
        <p:pic>
          <p:nvPicPr>
            <p:cNvPr id="147" name="Google Shape;14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750" y="0"/>
              <a:ext cx="824250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21425" y="706875"/>
              <a:ext cx="90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68150" y="1896750"/>
              <a:ext cx="900000" cy="13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39550" y="1329750"/>
              <a:ext cx="828000" cy="12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62525" y="2031750"/>
              <a:ext cx="90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21425" y="3150100"/>
              <a:ext cx="1080000" cy="171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